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Quattrocento" panose="02020502030000000404" pitchFamily="18"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365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20428"/>
            <a:ext cx="7468553" cy="2914650"/>
          </a:xfrm>
          <a:prstGeom prst="rect">
            <a:avLst/>
          </a:prstGeom>
          <a:noFill/>
          <a:ln/>
        </p:spPr>
        <p:txBody>
          <a:bodyPr wrap="square" lIns="0" tIns="0" rIns="0" bIns="0" rtlCol="0" anchor="t"/>
          <a:lstStyle/>
          <a:p>
            <a:pPr marL="0" indent="0">
              <a:lnSpc>
                <a:spcPts val="7650"/>
              </a:lnSpc>
              <a:buNone/>
            </a:pPr>
            <a:r>
              <a:rPr lang="en-US" sz="6100" dirty="0">
                <a:solidFill>
                  <a:srgbClr val="FFD9BE"/>
                </a:solidFill>
                <a:latin typeface="Quattrocento" pitchFamily="34" charset="0"/>
                <a:ea typeface="Quattrocento" pitchFamily="34" charset="-122"/>
                <a:cs typeface="Quattrocento" pitchFamily="34" charset="-120"/>
              </a:rPr>
              <a:t>Image Prediction for Egyptian Tourist Attractions</a:t>
            </a:r>
            <a:endParaRPr lang="en-US" sz="6100" dirty="0"/>
          </a:p>
        </p:txBody>
      </p:sp>
      <p:sp>
        <p:nvSpPr>
          <p:cNvPr id="4" name="Text 1"/>
          <p:cNvSpPr/>
          <p:nvPr/>
        </p:nvSpPr>
        <p:spPr>
          <a:xfrm>
            <a:off x="837724" y="4794052"/>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FF0000"/>
                </a:solidFill>
                <a:latin typeface="Quattrocento" pitchFamily="34" charset="0"/>
                <a:ea typeface="Quattrocento" pitchFamily="34" charset="-122"/>
                <a:cs typeface="Quattrocento" pitchFamily="34" charset="-120"/>
              </a:rPr>
              <a:t>Team name : Team4</a:t>
            </a:r>
          </a:p>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Harness the power of computer vision and deep learning to build an intelligent system that can accurately identify and classify iconic Egyptian tourist attractions in images. This project aims to develop a robust model that can aid in navigation, planning, and exploration of Egypt's rich cultural heritage.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26294" y="839153"/>
            <a:ext cx="7491413" cy="1388745"/>
          </a:xfrm>
          <a:prstGeom prst="rect">
            <a:avLst/>
          </a:prstGeom>
          <a:noFill/>
          <a:ln/>
        </p:spPr>
        <p:txBody>
          <a:bodyPr wrap="square" lIns="0" tIns="0" rIns="0" bIns="0" rtlCol="0" anchor="t"/>
          <a:lstStyle/>
          <a:p>
            <a:pPr marL="0" indent="0">
              <a:lnSpc>
                <a:spcPts val="5450"/>
              </a:lnSpc>
              <a:buNone/>
            </a:pPr>
            <a:r>
              <a:rPr lang="en-US" sz="4350" dirty="0">
                <a:solidFill>
                  <a:srgbClr val="FFD9BE"/>
                </a:solidFill>
                <a:latin typeface="Quattrocento" pitchFamily="34" charset="0"/>
                <a:ea typeface="Quattrocento" pitchFamily="34" charset="-122"/>
                <a:cs typeface="Quattrocento" pitchFamily="34" charset="-120"/>
              </a:rPr>
              <a:t>Introduction to Computer Vision and Deep Learning</a:t>
            </a:r>
            <a:endParaRPr lang="en-US" sz="4350" dirty="0"/>
          </a:p>
        </p:txBody>
      </p:sp>
      <p:sp>
        <p:nvSpPr>
          <p:cNvPr id="4" name="Text 1"/>
          <p:cNvSpPr/>
          <p:nvPr/>
        </p:nvSpPr>
        <p:spPr>
          <a:xfrm>
            <a:off x="826294" y="2818090"/>
            <a:ext cx="2112764" cy="694373"/>
          </a:xfrm>
          <a:prstGeom prst="rect">
            <a:avLst/>
          </a:prstGeom>
          <a:noFill/>
          <a:ln/>
        </p:spPr>
        <p:txBody>
          <a:bodyPr wrap="square" lIns="0" tIns="0" rIns="0" bIns="0" rtlCol="0" anchor="t"/>
          <a:lstStyle/>
          <a:p>
            <a:pPr marL="0" indent="0">
              <a:lnSpc>
                <a:spcPts val="2700"/>
              </a:lnSpc>
              <a:buNone/>
            </a:pPr>
            <a:r>
              <a:rPr lang="en-US" sz="2150" dirty="0">
                <a:solidFill>
                  <a:srgbClr val="FFD9BE"/>
                </a:solidFill>
                <a:latin typeface="Quattrocento" pitchFamily="34" charset="0"/>
                <a:ea typeface="Quattrocento" pitchFamily="34" charset="-122"/>
                <a:cs typeface="Quattrocento" pitchFamily="34" charset="-120"/>
              </a:rPr>
              <a:t>Computer Vision</a:t>
            </a:r>
            <a:endParaRPr lang="en-US" sz="2150" dirty="0"/>
          </a:p>
        </p:txBody>
      </p:sp>
      <p:sp>
        <p:nvSpPr>
          <p:cNvPr id="5" name="Text 2"/>
          <p:cNvSpPr/>
          <p:nvPr/>
        </p:nvSpPr>
        <p:spPr>
          <a:xfrm>
            <a:off x="826294" y="3748564"/>
            <a:ext cx="2112764" cy="3021330"/>
          </a:xfrm>
          <a:prstGeom prst="rect">
            <a:avLst/>
          </a:prstGeom>
          <a:noFill/>
          <a:ln/>
        </p:spPr>
        <p:txBody>
          <a:bodyPr wrap="square" lIns="0" tIns="0" rIns="0" bIns="0" rtlCol="0" anchor="t"/>
          <a:lstStyle/>
          <a:p>
            <a:pPr marL="0" indent="0">
              <a:lnSpc>
                <a:spcPts val="2950"/>
              </a:lnSpc>
              <a:buNone/>
            </a:pPr>
            <a:r>
              <a:rPr lang="en-US" sz="1850" dirty="0">
                <a:solidFill>
                  <a:srgbClr val="F9EEE7"/>
                </a:solidFill>
                <a:latin typeface="Quattrocento" pitchFamily="34" charset="0"/>
                <a:ea typeface="Quattrocento" pitchFamily="34" charset="-122"/>
                <a:cs typeface="Quattrocento" pitchFamily="34" charset="-120"/>
              </a:rPr>
              <a:t>The field of computer vision focuses on enabling machines to interpret and understand digital images and videos, just as humans do.</a:t>
            </a:r>
            <a:endParaRPr lang="en-US" sz="1850" dirty="0"/>
          </a:p>
        </p:txBody>
      </p:sp>
      <p:sp>
        <p:nvSpPr>
          <p:cNvPr id="6" name="Text 3"/>
          <p:cNvSpPr/>
          <p:nvPr/>
        </p:nvSpPr>
        <p:spPr>
          <a:xfrm>
            <a:off x="3522702" y="2818090"/>
            <a:ext cx="2112764" cy="347186"/>
          </a:xfrm>
          <a:prstGeom prst="rect">
            <a:avLst/>
          </a:prstGeom>
          <a:noFill/>
          <a:ln/>
        </p:spPr>
        <p:txBody>
          <a:bodyPr wrap="none" lIns="0" tIns="0" rIns="0" bIns="0" rtlCol="0" anchor="t"/>
          <a:lstStyle/>
          <a:p>
            <a:pPr marL="0" indent="0">
              <a:lnSpc>
                <a:spcPts val="2700"/>
              </a:lnSpc>
              <a:buNone/>
            </a:pPr>
            <a:r>
              <a:rPr lang="en-US" sz="2150" dirty="0">
                <a:solidFill>
                  <a:srgbClr val="FFD9BE"/>
                </a:solidFill>
                <a:latin typeface="Quattrocento" pitchFamily="34" charset="0"/>
                <a:ea typeface="Quattrocento" pitchFamily="34" charset="-122"/>
                <a:cs typeface="Quattrocento" pitchFamily="34" charset="-120"/>
              </a:rPr>
              <a:t>Deep Learning</a:t>
            </a:r>
            <a:endParaRPr lang="en-US" sz="2150" dirty="0"/>
          </a:p>
        </p:txBody>
      </p:sp>
      <p:sp>
        <p:nvSpPr>
          <p:cNvPr id="7" name="Text 4"/>
          <p:cNvSpPr/>
          <p:nvPr/>
        </p:nvSpPr>
        <p:spPr>
          <a:xfrm>
            <a:off x="3522702" y="3401378"/>
            <a:ext cx="2112764" cy="3398996"/>
          </a:xfrm>
          <a:prstGeom prst="rect">
            <a:avLst/>
          </a:prstGeom>
          <a:noFill/>
          <a:ln/>
        </p:spPr>
        <p:txBody>
          <a:bodyPr wrap="square" lIns="0" tIns="0" rIns="0" bIns="0" rtlCol="0" anchor="t"/>
          <a:lstStyle/>
          <a:p>
            <a:pPr marL="0" indent="0">
              <a:lnSpc>
                <a:spcPts val="2950"/>
              </a:lnSpc>
              <a:buNone/>
            </a:pPr>
            <a:r>
              <a:rPr lang="en-US" sz="1850" dirty="0">
                <a:solidFill>
                  <a:srgbClr val="F9EEE7"/>
                </a:solidFill>
                <a:latin typeface="Quattrocento" pitchFamily="34" charset="0"/>
                <a:ea typeface="Quattrocento" pitchFamily="34" charset="-122"/>
                <a:cs typeface="Quattrocento" pitchFamily="34" charset="-120"/>
              </a:rPr>
              <a:t>Deep learning is a powerful subset of machine learning that utilizes artificial neural networks to learn from complex data and make predictions.</a:t>
            </a:r>
            <a:endParaRPr lang="en-US" sz="1850" dirty="0"/>
          </a:p>
        </p:txBody>
      </p:sp>
      <p:sp>
        <p:nvSpPr>
          <p:cNvPr id="8" name="Text 5"/>
          <p:cNvSpPr/>
          <p:nvPr/>
        </p:nvSpPr>
        <p:spPr>
          <a:xfrm>
            <a:off x="6219111" y="2818090"/>
            <a:ext cx="2112764" cy="347186"/>
          </a:xfrm>
          <a:prstGeom prst="rect">
            <a:avLst/>
          </a:prstGeom>
          <a:noFill/>
          <a:ln/>
        </p:spPr>
        <p:txBody>
          <a:bodyPr wrap="none" lIns="0" tIns="0" rIns="0" bIns="0" rtlCol="0" anchor="t"/>
          <a:lstStyle/>
          <a:p>
            <a:pPr marL="0" indent="0">
              <a:lnSpc>
                <a:spcPts val="2700"/>
              </a:lnSpc>
              <a:buNone/>
            </a:pPr>
            <a:r>
              <a:rPr lang="en-US" sz="2150" dirty="0">
                <a:solidFill>
                  <a:srgbClr val="FFD9BE"/>
                </a:solidFill>
                <a:latin typeface="Quattrocento" pitchFamily="34" charset="0"/>
                <a:ea typeface="Quattrocento" pitchFamily="34" charset="-122"/>
                <a:cs typeface="Quattrocento" pitchFamily="34" charset="-120"/>
              </a:rPr>
              <a:t>Applications</a:t>
            </a:r>
            <a:endParaRPr lang="en-US" sz="2150" dirty="0"/>
          </a:p>
        </p:txBody>
      </p:sp>
      <p:sp>
        <p:nvSpPr>
          <p:cNvPr id="9" name="Text 6"/>
          <p:cNvSpPr/>
          <p:nvPr/>
        </p:nvSpPr>
        <p:spPr>
          <a:xfrm>
            <a:off x="6219111" y="3401378"/>
            <a:ext cx="2112764" cy="3776663"/>
          </a:xfrm>
          <a:prstGeom prst="rect">
            <a:avLst/>
          </a:prstGeom>
          <a:noFill/>
          <a:ln/>
        </p:spPr>
        <p:txBody>
          <a:bodyPr wrap="square" lIns="0" tIns="0" rIns="0" bIns="0" rtlCol="0" anchor="t"/>
          <a:lstStyle/>
          <a:p>
            <a:pPr marL="0" indent="0">
              <a:lnSpc>
                <a:spcPts val="2950"/>
              </a:lnSpc>
              <a:buNone/>
            </a:pPr>
            <a:r>
              <a:rPr lang="en-US" sz="1850" dirty="0">
                <a:solidFill>
                  <a:srgbClr val="F9EEE7"/>
                </a:solidFill>
                <a:latin typeface="Quattrocento" pitchFamily="34" charset="0"/>
                <a:ea typeface="Quattrocento" pitchFamily="34" charset="-122"/>
                <a:cs typeface="Quattrocento" pitchFamily="34" charset="-120"/>
              </a:rPr>
              <a:t>Together, computer vision and deep learning can be applied to a wide range of tasks, such as image classification, object detection, and scene understanding.</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5093" y="653534"/>
            <a:ext cx="7653814" cy="1252061"/>
          </a:xfrm>
          <a:prstGeom prst="rect">
            <a:avLst/>
          </a:prstGeom>
          <a:noFill/>
          <a:ln/>
        </p:spPr>
        <p:txBody>
          <a:bodyPr wrap="square" lIns="0" tIns="0" rIns="0" bIns="0" rtlCol="0" anchor="t"/>
          <a:lstStyle/>
          <a:p>
            <a:pPr marL="0" indent="0">
              <a:lnSpc>
                <a:spcPts val="4900"/>
              </a:lnSpc>
              <a:buNone/>
            </a:pPr>
            <a:r>
              <a:rPr lang="en-US" sz="3900" dirty="0">
                <a:solidFill>
                  <a:srgbClr val="FFD9BE"/>
                </a:solidFill>
                <a:latin typeface="Quattrocento" pitchFamily="34" charset="0"/>
                <a:ea typeface="Quattrocento" pitchFamily="34" charset="-122"/>
                <a:cs typeface="Quattrocento" pitchFamily="34" charset="-120"/>
              </a:rPr>
              <a:t>Dataset: Egyptian Monuments and Artifacts</a:t>
            </a:r>
            <a:endParaRPr lang="en-US" sz="3900" dirty="0"/>
          </a:p>
        </p:txBody>
      </p:sp>
      <p:sp>
        <p:nvSpPr>
          <p:cNvPr id="4" name="Shape 1"/>
          <p:cNvSpPr/>
          <p:nvPr/>
        </p:nvSpPr>
        <p:spPr>
          <a:xfrm>
            <a:off x="745093" y="2224921"/>
            <a:ext cx="3720465" cy="2569131"/>
          </a:xfrm>
          <a:prstGeom prst="roundRect">
            <a:avLst>
              <a:gd name="adj" fmla="val 1243"/>
            </a:avLst>
          </a:prstGeom>
          <a:solidFill>
            <a:srgbClr val="315251"/>
          </a:solidFill>
          <a:ln/>
        </p:spPr>
      </p:sp>
      <p:sp>
        <p:nvSpPr>
          <p:cNvPr id="5" name="Text 2"/>
          <p:cNvSpPr/>
          <p:nvPr/>
        </p:nvSpPr>
        <p:spPr>
          <a:xfrm>
            <a:off x="957977" y="2437805"/>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Diverse Collection</a:t>
            </a:r>
            <a:endParaRPr lang="en-US" sz="1950" dirty="0"/>
          </a:p>
        </p:txBody>
      </p:sp>
      <p:sp>
        <p:nvSpPr>
          <p:cNvPr id="6" name="Text 3"/>
          <p:cNvSpPr/>
          <p:nvPr/>
        </p:nvSpPr>
        <p:spPr>
          <a:xfrm>
            <a:off x="957977" y="2878574"/>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The dataset includes a comprehensive collection of images covering a wide range of Egyptian cultural and historical sites and artifacts.</a:t>
            </a:r>
            <a:endParaRPr lang="en-US" sz="1650" dirty="0"/>
          </a:p>
        </p:txBody>
      </p:sp>
      <p:sp>
        <p:nvSpPr>
          <p:cNvPr id="7" name="Shape 4"/>
          <p:cNvSpPr/>
          <p:nvPr/>
        </p:nvSpPr>
        <p:spPr>
          <a:xfrm>
            <a:off x="4678442" y="2224921"/>
            <a:ext cx="3720465" cy="2569131"/>
          </a:xfrm>
          <a:prstGeom prst="roundRect">
            <a:avLst>
              <a:gd name="adj" fmla="val 1243"/>
            </a:avLst>
          </a:prstGeom>
          <a:solidFill>
            <a:srgbClr val="315251"/>
          </a:solidFill>
          <a:ln/>
        </p:spPr>
      </p:sp>
      <p:sp>
        <p:nvSpPr>
          <p:cNvPr id="8" name="Text 5"/>
          <p:cNvSpPr/>
          <p:nvPr/>
        </p:nvSpPr>
        <p:spPr>
          <a:xfrm>
            <a:off x="4891326" y="2437805"/>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Labeled Data</a:t>
            </a:r>
            <a:endParaRPr lang="en-US" sz="1950" dirty="0"/>
          </a:p>
        </p:txBody>
      </p:sp>
      <p:sp>
        <p:nvSpPr>
          <p:cNvPr id="9" name="Text 6"/>
          <p:cNvSpPr/>
          <p:nvPr/>
        </p:nvSpPr>
        <p:spPr>
          <a:xfrm>
            <a:off x="4891326" y="2878574"/>
            <a:ext cx="3294698" cy="1362075"/>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Each image is carefully annotated with relevant information, such as the name, location, and historical context of the depicted subject.</a:t>
            </a:r>
            <a:endParaRPr lang="en-US" sz="1650" dirty="0"/>
          </a:p>
        </p:txBody>
      </p:sp>
      <p:sp>
        <p:nvSpPr>
          <p:cNvPr id="10" name="Shape 7"/>
          <p:cNvSpPr/>
          <p:nvPr/>
        </p:nvSpPr>
        <p:spPr>
          <a:xfrm>
            <a:off x="745093" y="5006935"/>
            <a:ext cx="3720465" cy="2569131"/>
          </a:xfrm>
          <a:prstGeom prst="roundRect">
            <a:avLst>
              <a:gd name="adj" fmla="val 1243"/>
            </a:avLst>
          </a:prstGeom>
          <a:solidFill>
            <a:srgbClr val="315251"/>
          </a:solidFill>
          <a:ln/>
        </p:spPr>
      </p:sp>
      <p:sp>
        <p:nvSpPr>
          <p:cNvPr id="11" name="Text 8"/>
          <p:cNvSpPr/>
          <p:nvPr/>
        </p:nvSpPr>
        <p:spPr>
          <a:xfrm>
            <a:off x="957977" y="5219819"/>
            <a:ext cx="2504480"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Data Quality</a:t>
            </a:r>
            <a:endParaRPr lang="en-US" sz="1950" dirty="0"/>
          </a:p>
        </p:txBody>
      </p:sp>
      <p:sp>
        <p:nvSpPr>
          <p:cNvPr id="12" name="Text 9"/>
          <p:cNvSpPr/>
          <p:nvPr/>
        </p:nvSpPr>
        <p:spPr>
          <a:xfrm>
            <a:off x="957977" y="5660588"/>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The images are high-resolution and captured under varying lighting conditions, ensuring the model's robustness and adaptability.</a:t>
            </a:r>
            <a:endParaRPr lang="en-US" sz="1650" dirty="0"/>
          </a:p>
        </p:txBody>
      </p:sp>
      <p:sp>
        <p:nvSpPr>
          <p:cNvPr id="13" name="Shape 10"/>
          <p:cNvSpPr/>
          <p:nvPr/>
        </p:nvSpPr>
        <p:spPr>
          <a:xfrm>
            <a:off x="4678442" y="5006935"/>
            <a:ext cx="3720465" cy="2569131"/>
          </a:xfrm>
          <a:prstGeom prst="roundRect">
            <a:avLst>
              <a:gd name="adj" fmla="val 1243"/>
            </a:avLst>
          </a:prstGeom>
          <a:solidFill>
            <a:srgbClr val="315251"/>
          </a:solidFill>
          <a:ln/>
        </p:spPr>
      </p:sp>
      <p:sp>
        <p:nvSpPr>
          <p:cNvPr id="14" name="Text 11"/>
          <p:cNvSpPr/>
          <p:nvPr/>
        </p:nvSpPr>
        <p:spPr>
          <a:xfrm>
            <a:off x="4891326" y="5219819"/>
            <a:ext cx="2557224" cy="313134"/>
          </a:xfrm>
          <a:prstGeom prst="rect">
            <a:avLst/>
          </a:prstGeom>
          <a:noFill/>
          <a:ln/>
        </p:spPr>
        <p:txBody>
          <a:bodyPr wrap="none" lIns="0" tIns="0" rIns="0" bIns="0" rtlCol="0" anchor="t"/>
          <a:lstStyle/>
          <a:p>
            <a:pPr marL="0" indent="0">
              <a:lnSpc>
                <a:spcPts val="2450"/>
              </a:lnSpc>
              <a:buNone/>
            </a:pPr>
            <a:r>
              <a:rPr lang="en-US" sz="1950" dirty="0">
                <a:solidFill>
                  <a:srgbClr val="F9EEE7"/>
                </a:solidFill>
                <a:latin typeface="Quattrocento" pitchFamily="34" charset="0"/>
                <a:ea typeface="Quattrocento" pitchFamily="34" charset="-122"/>
                <a:cs typeface="Quattrocento" pitchFamily="34" charset="-120"/>
              </a:rPr>
              <a:t>Continuous Expansion</a:t>
            </a:r>
            <a:endParaRPr lang="en-US" sz="1950" dirty="0"/>
          </a:p>
        </p:txBody>
      </p:sp>
      <p:sp>
        <p:nvSpPr>
          <p:cNvPr id="15" name="Text 12"/>
          <p:cNvSpPr/>
          <p:nvPr/>
        </p:nvSpPr>
        <p:spPr>
          <a:xfrm>
            <a:off x="4891326" y="5660588"/>
            <a:ext cx="3294698" cy="1702594"/>
          </a:xfrm>
          <a:prstGeom prst="rect">
            <a:avLst/>
          </a:prstGeom>
          <a:noFill/>
          <a:ln/>
        </p:spPr>
        <p:txBody>
          <a:bodyPr wrap="square" lIns="0" tIns="0" rIns="0" bIns="0" rtlCol="0" anchor="t"/>
          <a:lstStyle/>
          <a:p>
            <a:pPr marL="0" indent="0">
              <a:lnSpc>
                <a:spcPts val="2650"/>
              </a:lnSpc>
              <a:buNone/>
            </a:pPr>
            <a:r>
              <a:rPr lang="en-US" sz="1650" dirty="0">
                <a:solidFill>
                  <a:srgbClr val="F9EEE7"/>
                </a:solidFill>
                <a:latin typeface="Quattrocento" pitchFamily="34" charset="0"/>
                <a:ea typeface="Quattrocento" pitchFamily="34" charset="-122"/>
                <a:cs typeface="Quattrocento" pitchFamily="34" charset="-120"/>
              </a:rPr>
              <a:t>The dataset is regularly updated to include new discoveries and developments in the world of Egyptian archaeology and tourism.</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693" y="635794"/>
            <a:ext cx="7582614" cy="1312069"/>
          </a:xfrm>
          <a:prstGeom prst="rect">
            <a:avLst/>
          </a:prstGeom>
          <a:noFill/>
          <a:ln/>
        </p:spPr>
        <p:txBody>
          <a:bodyPr wrap="square" lIns="0" tIns="0" rIns="0" bIns="0" rtlCol="0" anchor="t"/>
          <a:lstStyle/>
          <a:p>
            <a:pPr marL="0" indent="0">
              <a:lnSpc>
                <a:spcPts val="5150"/>
              </a:lnSpc>
              <a:buNone/>
            </a:pPr>
            <a:r>
              <a:rPr lang="en-US" sz="4100" dirty="0">
                <a:solidFill>
                  <a:srgbClr val="FFD9BE"/>
                </a:solidFill>
                <a:latin typeface="Quattrocento" pitchFamily="34" charset="0"/>
                <a:ea typeface="Quattrocento" pitchFamily="34" charset="-122"/>
                <a:cs typeface="Quattrocento" pitchFamily="34" charset="-120"/>
              </a:rPr>
              <a:t>Convolutional Neural Network Architecture</a:t>
            </a:r>
            <a:endParaRPr lang="en-US" sz="4100" dirty="0"/>
          </a:p>
        </p:txBody>
      </p:sp>
      <p:sp>
        <p:nvSpPr>
          <p:cNvPr id="4" name="Shape 1"/>
          <p:cNvSpPr/>
          <p:nvPr/>
        </p:nvSpPr>
        <p:spPr>
          <a:xfrm>
            <a:off x="1100018" y="2282428"/>
            <a:ext cx="30480" cy="5311259"/>
          </a:xfrm>
          <a:prstGeom prst="roundRect">
            <a:avLst>
              <a:gd name="adj" fmla="val 109776"/>
            </a:avLst>
          </a:prstGeom>
          <a:solidFill>
            <a:srgbClr val="4A6B6A"/>
          </a:solidFill>
          <a:ln/>
        </p:spPr>
      </p:sp>
      <p:sp>
        <p:nvSpPr>
          <p:cNvPr id="5" name="Shape 2"/>
          <p:cNvSpPr/>
          <p:nvPr/>
        </p:nvSpPr>
        <p:spPr>
          <a:xfrm>
            <a:off x="1335703" y="2768918"/>
            <a:ext cx="780693" cy="30480"/>
          </a:xfrm>
          <a:prstGeom prst="roundRect">
            <a:avLst>
              <a:gd name="adj" fmla="val 109776"/>
            </a:avLst>
          </a:prstGeom>
          <a:solidFill>
            <a:srgbClr val="4A6B6A"/>
          </a:solidFill>
          <a:ln/>
        </p:spPr>
      </p:sp>
      <p:sp>
        <p:nvSpPr>
          <p:cNvPr id="6" name="Shape 3"/>
          <p:cNvSpPr/>
          <p:nvPr/>
        </p:nvSpPr>
        <p:spPr>
          <a:xfrm>
            <a:off x="864334" y="2533293"/>
            <a:ext cx="501848" cy="501848"/>
          </a:xfrm>
          <a:prstGeom prst="roundRect">
            <a:avLst>
              <a:gd name="adj" fmla="val 6667"/>
            </a:avLst>
          </a:prstGeom>
          <a:solidFill>
            <a:srgbClr val="315251"/>
          </a:solidFill>
          <a:ln/>
        </p:spPr>
      </p:sp>
      <p:sp>
        <p:nvSpPr>
          <p:cNvPr id="7" name="Text 4"/>
          <p:cNvSpPr/>
          <p:nvPr/>
        </p:nvSpPr>
        <p:spPr>
          <a:xfrm>
            <a:off x="1059478" y="2626757"/>
            <a:ext cx="111443" cy="314920"/>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1</a:t>
            </a:r>
            <a:endParaRPr lang="en-US" sz="2450" dirty="0"/>
          </a:p>
        </p:txBody>
      </p:sp>
      <p:sp>
        <p:nvSpPr>
          <p:cNvPr id="8" name="Text 5"/>
          <p:cNvSpPr/>
          <p:nvPr/>
        </p:nvSpPr>
        <p:spPr>
          <a:xfrm>
            <a:off x="2342078" y="2505432"/>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Convolutional Layers</a:t>
            </a:r>
            <a:endParaRPr lang="en-US" sz="2050" dirty="0"/>
          </a:p>
        </p:txBody>
      </p:sp>
      <p:sp>
        <p:nvSpPr>
          <p:cNvPr id="9" name="Text 6"/>
          <p:cNvSpPr/>
          <p:nvPr/>
        </p:nvSpPr>
        <p:spPr>
          <a:xfrm>
            <a:off x="2342078" y="2967276"/>
            <a:ext cx="6021229"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These layers extract low-level visual features, such as edges and shapes, from the input images.</a:t>
            </a:r>
            <a:endParaRPr lang="en-US" sz="1750" dirty="0"/>
          </a:p>
        </p:txBody>
      </p:sp>
      <p:sp>
        <p:nvSpPr>
          <p:cNvPr id="10" name="Shape 7"/>
          <p:cNvSpPr/>
          <p:nvPr/>
        </p:nvSpPr>
        <p:spPr>
          <a:xfrm>
            <a:off x="1335703" y="4613672"/>
            <a:ext cx="780693" cy="30480"/>
          </a:xfrm>
          <a:prstGeom prst="roundRect">
            <a:avLst>
              <a:gd name="adj" fmla="val 109776"/>
            </a:avLst>
          </a:prstGeom>
          <a:solidFill>
            <a:srgbClr val="4A6B6A"/>
          </a:solidFill>
          <a:ln/>
        </p:spPr>
      </p:sp>
      <p:sp>
        <p:nvSpPr>
          <p:cNvPr id="11" name="Shape 8"/>
          <p:cNvSpPr/>
          <p:nvPr/>
        </p:nvSpPr>
        <p:spPr>
          <a:xfrm>
            <a:off x="864334" y="4378047"/>
            <a:ext cx="501848" cy="501848"/>
          </a:xfrm>
          <a:prstGeom prst="roundRect">
            <a:avLst>
              <a:gd name="adj" fmla="val 6667"/>
            </a:avLst>
          </a:prstGeom>
          <a:solidFill>
            <a:srgbClr val="315251"/>
          </a:solidFill>
          <a:ln/>
        </p:spPr>
      </p:sp>
      <p:sp>
        <p:nvSpPr>
          <p:cNvPr id="12" name="Text 9"/>
          <p:cNvSpPr/>
          <p:nvPr/>
        </p:nvSpPr>
        <p:spPr>
          <a:xfrm>
            <a:off x="1030784" y="4471511"/>
            <a:ext cx="168831" cy="314920"/>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2</a:t>
            </a:r>
            <a:endParaRPr lang="en-US" sz="2450" dirty="0"/>
          </a:p>
        </p:txBody>
      </p:sp>
      <p:sp>
        <p:nvSpPr>
          <p:cNvPr id="13" name="Text 10"/>
          <p:cNvSpPr/>
          <p:nvPr/>
        </p:nvSpPr>
        <p:spPr>
          <a:xfrm>
            <a:off x="2342078" y="4350187"/>
            <a:ext cx="2624257" cy="328017"/>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Pooling Layers</a:t>
            </a:r>
            <a:endParaRPr lang="en-US" sz="2050" dirty="0"/>
          </a:p>
        </p:txBody>
      </p:sp>
      <p:sp>
        <p:nvSpPr>
          <p:cNvPr id="14" name="Text 11"/>
          <p:cNvSpPr/>
          <p:nvPr/>
        </p:nvSpPr>
        <p:spPr>
          <a:xfrm>
            <a:off x="2342078" y="4812030"/>
            <a:ext cx="6021229"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These layers reduce the spatial dimensions of the feature maps, while preserving the most important information.</a:t>
            </a:r>
            <a:endParaRPr lang="en-US" sz="1750" dirty="0"/>
          </a:p>
        </p:txBody>
      </p:sp>
      <p:sp>
        <p:nvSpPr>
          <p:cNvPr id="15" name="Shape 12"/>
          <p:cNvSpPr/>
          <p:nvPr/>
        </p:nvSpPr>
        <p:spPr>
          <a:xfrm>
            <a:off x="1335703" y="6458426"/>
            <a:ext cx="780693" cy="30480"/>
          </a:xfrm>
          <a:prstGeom prst="roundRect">
            <a:avLst>
              <a:gd name="adj" fmla="val 109776"/>
            </a:avLst>
          </a:prstGeom>
          <a:solidFill>
            <a:srgbClr val="4A6B6A"/>
          </a:solidFill>
          <a:ln/>
        </p:spPr>
      </p:sp>
      <p:sp>
        <p:nvSpPr>
          <p:cNvPr id="16" name="Shape 13"/>
          <p:cNvSpPr/>
          <p:nvPr/>
        </p:nvSpPr>
        <p:spPr>
          <a:xfrm>
            <a:off x="864334" y="6222802"/>
            <a:ext cx="501848" cy="501848"/>
          </a:xfrm>
          <a:prstGeom prst="roundRect">
            <a:avLst>
              <a:gd name="adj" fmla="val 6667"/>
            </a:avLst>
          </a:prstGeom>
          <a:solidFill>
            <a:srgbClr val="315251"/>
          </a:solidFill>
          <a:ln/>
        </p:spPr>
      </p:sp>
      <p:sp>
        <p:nvSpPr>
          <p:cNvPr id="17" name="Text 14"/>
          <p:cNvSpPr/>
          <p:nvPr/>
        </p:nvSpPr>
        <p:spPr>
          <a:xfrm>
            <a:off x="1029593" y="6316266"/>
            <a:ext cx="171331" cy="314920"/>
          </a:xfrm>
          <a:prstGeom prst="rect">
            <a:avLst/>
          </a:prstGeom>
          <a:noFill/>
          <a:ln/>
        </p:spPr>
        <p:txBody>
          <a:bodyPr wrap="none" lIns="0" tIns="0" rIns="0" bIns="0" rtlCol="0" anchor="t"/>
          <a:lstStyle/>
          <a:p>
            <a:pPr marL="0" indent="0" algn="ctr">
              <a:lnSpc>
                <a:spcPts val="2450"/>
              </a:lnSpc>
              <a:buNone/>
            </a:pPr>
            <a:r>
              <a:rPr lang="en-US" sz="2450" dirty="0">
                <a:solidFill>
                  <a:srgbClr val="F9EEE7"/>
                </a:solidFill>
                <a:latin typeface="Quattrocento" pitchFamily="34" charset="0"/>
                <a:ea typeface="Quattrocento" pitchFamily="34" charset="-122"/>
                <a:cs typeface="Quattrocento" pitchFamily="34" charset="-120"/>
              </a:rPr>
              <a:t>3</a:t>
            </a:r>
            <a:endParaRPr lang="en-US" sz="2450" dirty="0"/>
          </a:p>
        </p:txBody>
      </p:sp>
      <p:sp>
        <p:nvSpPr>
          <p:cNvPr id="18" name="Text 15"/>
          <p:cNvSpPr/>
          <p:nvPr/>
        </p:nvSpPr>
        <p:spPr>
          <a:xfrm>
            <a:off x="2342078" y="6194941"/>
            <a:ext cx="2739747" cy="328017"/>
          </a:xfrm>
          <a:prstGeom prst="rect">
            <a:avLst/>
          </a:prstGeom>
          <a:noFill/>
          <a:ln/>
        </p:spPr>
        <p:txBody>
          <a:bodyPr wrap="none" lIns="0" tIns="0" rIns="0" bIns="0" rtlCol="0" anchor="t"/>
          <a:lstStyle/>
          <a:p>
            <a:pPr marL="0" indent="0" algn="l">
              <a:lnSpc>
                <a:spcPts val="2550"/>
              </a:lnSpc>
              <a:buNone/>
            </a:pPr>
            <a:r>
              <a:rPr lang="en-US" sz="2050" dirty="0">
                <a:solidFill>
                  <a:srgbClr val="F9EEE7"/>
                </a:solidFill>
                <a:latin typeface="Quattrocento" pitchFamily="34" charset="0"/>
                <a:ea typeface="Quattrocento" pitchFamily="34" charset="-122"/>
                <a:cs typeface="Quattrocento" pitchFamily="34" charset="-120"/>
              </a:rPr>
              <a:t>Fully Connected Layers</a:t>
            </a:r>
            <a:endParaRPr lang="en-US" sz="2050" dirty="0"/>
          </a:p>
        </p:txBody>
      </p:sp>
      <p:sp>
        <p:nvSpPr>
          <p:cNvPr id="19" name="Text 16"/>
          <p:cNvSpPr/>
          <p:nvPr/>
        </p:nvSpPr>
        <p:spPr>
          <a:xfrm>
            <a:off x="2342078" y="6656784"/>
            <a:ext cx="6021229" cy="713899"/>
          </a:xfrm>
          <a:prstGeom prst="rect">
            <a:avLst/>
          </a:prstGeom>
          <a:noFill/>
          <a:ln/>
        </p:spPr>
        <p:txBody>
          <a:bodyPr wrap="square" lIns="0" tIns="0" rIns="0" bIns="0" rtlCol="0" anchor="t"/>
          <a:lstStyle/>
          <a:p>
            <a:pPr marL="0" indent="0" algn="l">
              <a:lnSpc>
                <a:spcPts val="2800"/>
              </a:lnSpc>
              <a:buNone/>
            </a:pPr>
            <a:r>
              <a:rPr lang="en-US" sz="1750" dirty="0">
                <a:solidFill>
                  <a:srgbClr val="F9EEE7"/>
                </a:solidFill>
                <a:latin typeface="Quattrocento" pitchFamily="34" charset="0"/>
                <a:ea typeface="Quattrocento" pitchFamily="34" charset="-122"/>
                <a:cs typeface="Quattrocento" pitchFamily="34" charset="-120"/>
              </a:rPr>
              <a:t>These layers combine the extracted features to make high-level predictions, such as image classification.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386"/>
          </a:xfrm>
          <a:prstGeom prst="rect">
            <a:avLst/>
          </a:prstGeom>
        </p:spPr>
      </p:pic>
      <p:sp>
        <p:nvSpPr>
          <p:cNvPr id="3" name="Text 0"/>
          <p:cNvSpPr/>
          <p:nvPr/>
        </p:nvSpPr>
        <p:spPr>
          <a:xfrm>
            <a:off x="753785" y="592217"/>
            <a:ext cx="7636431" cy="1266825"/>
          </a:xfrm>
          <a:prstGeom prst="rect">
            <a:avLst/>
          </a:prstGeom>
          <a:noFill/>
          <a:ln/>
        </p:spPr>
        <p:txBody>
          <a:bodyPr wrap="square" lIns="0" tIns="0" rIns="0" bIns="0" rtlCol="0" anchor="t"/>
          <a:lstStyle/>
          <a:p>
            <a:pPr marL="0" indent="0">
              <a:lnSpc>
                <a:spcPts val="4950"/>
              </a:lnSpc>
              <a:buNone/>
            </a:pPr>
            <a:r>
              <a:rPr lang="en-US" sz="3950" dirty="0">
                <a:solidFill>
                  <a:srgbClr val="FFD9BE"/>
                </a:solidFill>
                <a:latin typeface="Quattrocento" pitchFamily="34" charset="0"/>
                <a:ea typeface="Quattrocento" pitchFamily="34" charset="-122"/>
                <a:cs typeface="Quattrocento" pitchFamily="34" charset="-120"/>
              </a:rPr>
              <a:t>Training the Model: Hyperparameter Tuning</a:t>
            </a:r>
            <a:endParaRPr lang="en-US" sz="3950" dirty="0"/>
          </a:p>
        </p:txBody>
      </p:sp>
      <p:pic>
        <p:nvPicPr>
          <p:cNvPr id="4" name="Image 1" descr="preencoded.png"/>
          <p:cNvPicPr>
            <a:picLocks noChangeAspect="1"/>
          </p:cNvPicPr>
          <p:nvPr/>
        </p:nvPicPr>
        <p:blipFill>
          <a:blip r:embed="rId4"/>
          <a:stretch>
            <a:fillRect/>
          </a:stretch>
        </p:blipFill>
        <p:spPr>
          <a:xfrm>
            <a:off x="753785" y="2182058"/>
            <a:ext cx="538401" cy="538401"/>
          </a:xfrm>
          <a:prstGeom prst="rect">
            <a:avLst/>
          </a:prstGeom>
        </p:spPr>
      </p:pic>
      <p:sp>
        <p:nvSpPr>
          <p:cNvPr id="5" name="Text 1"/>
          <p:cNvSpPr/>
          <p:nvPr/>
        </p:nvSpPr>
        <p:spPr>
          <a:xfrm>
            <a:off x="753785" y="2935724"/>
            <a:ext cx="2533769" cy="316706"/>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Learning Rate</a:t>
            </a:r>
            <a:endParaRPr lang="en-US" sz="1950" dirty="0"/>
          </a:p>
        </p:txBody>
      </p:sp>
      <p:sp>
        <p:nvSpPr>
          <p:cNvPr id="6" name="Text 2"/>
          <p:cNvSpPr/>
          <p:nvPr/>
        </p:nvSpPr>
        <p:spPr>
          <a:xfrm>
            <a:off x="753785" y="3381613"/>
            <a:ext cx="3656647" cy="1033701"/>
          </a:xfrm>
          <a:prstGeom prst="rect">
            <a:avLst/>
          </a:prstGeom>
          <a:noFill/>
          <a:ln/>
        </p:spPr>
        <p:txBody>
          <a:bodyPr wrap="square" lIns="0" tIns="0" rIns="0" bIns="0" rtlCol="0" anchor="t"/>
          <a:lstStyle/>
          <a:p>
            <a:pPr marL="0" indent="0" algn="l">
              <a:lnSpc>
                <a:spcPts val="2700"/>
              </a:lnSpc>
              <a:buNone/>
            </a:pPr>
            <a:r>
              <a:rPr lang="en-US" sz="1650" dirty="0">
                <a:solidFill>
                  <a:srgbClr val="F9EEE7"/>
                </a:solidFill>
                <a:latin typeface="Quattrocento" pitchFamily="34" charset="0"/>
                <a:ea typeface="Quattrocento" pitchFamily="34" charset="-122"/>
                <a:cs typeface="Quattrocento" pitchFamily="34" charset="-120"/>
              </a:rPr>
              <a:t>Determines the step size during the optimization process, balancing convergence speed and stability.</a:t>
            </a:r>
            <a:endParaRPr lang="en-US" sz="1650" dirty="0"/>
          </a:p>
        </p:txBody>
      </p:sp>
      <p:pic>
        <p:nvPicPr>
          <p:cNvPr id="7" name="Image 2" descr="preencoded.png"/>
          <p:cNvPicPr>
            <a:picLocks noChangeAspect="1"/>
          </p:cNvPicPr>
          <p:nvPr/>
        </p:nvPicPr>
        <p:blipFill>
          <a:blip r:embed="rId5"/>
          <a:stretch>
            <a:fillRect/>
          </a:stretch>
        </p:blipFill>
        <p:spPr>
          <a:xfrm>
            <a:off x="4733449" y="2182058"/>
            <a:ext cx="538401" cy="538401"/>
          </a:xfrm>
          <a:prstGeom prst="rect">
            <a:avLst/>
          </a:prstGeom>
        </p:spPr>
      </p:pic>
      <p:sp>
        <p:nvSpPr>
          <p:cNvPr id="8" name="Text 3"/>
          <p:cNvSpPr/>
          <p:nvPr/>
        </p:nvSpPr>
        <p:spPr>
          <a:xfrm>
            <a:off x="4733449" y="2935724"/>
            <a:ext cx="2533769" cy="316706"/>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Batch Size</a:t>
            </a:r>
            <a:endParaRPr lang="en-US" sz="1950" dirty="0"/>
          </a:p>
        </p:txBody>
      </p:sp>
      <p:sp>
        <p:nvSpPr>
          <p:cNvPr id="9" name="Text 4"/>
          <p:cNvSpPr/>
          <p:nvPr/>
        </p:nvSpPr>
        <p:spPr>
          <a:xfrm>
            <a:off x="4733449" y="3381613"/>
            <a:ext cx="3656767" cy="1378268"/>
          </a:xfrm>
          <a:prstGeom prst="rect">
            <a:avLst/>
          </a:prstGeom>
          <a:noFill/>
          <a:ln/>
        </p:spPr>
        <p:txBody>
          <a:bodyPr wrap="square" lIns="0" tIns="0" rIns="0" bIns="0" rtlCol="0" anchor="t"/>
          <a:lstStyle/>
          <a:p>
            <a:pPr marL="0" indent="0" algn="l">
              <a:lnSpc>
                <a:spcPts val="2700"/>
              </a:lnSpc>
              <a:buNone/>
            </a:pPr>
            <a:r>
              <a:rPr lang="en-US" sz="1650" dirty="0">
                <a:solidFill>
                  <a:srgbClr val="F9EEE7"/>
                </a:solidFill>
                <a:latin typeface="Quattrocento" pitchFamily="34" charset="0"/>
                <a:ea typeface="Quattrocento" pitchFamily="34" charset="-122"/>
                <a:cs typeface="Quattrocento" pitchFamily="34" charset="-120"/>
              </a:rPr>
              <a:t>Controls the number of training samples used in each iteration, affecting the model's generalization ability.</a:t>
            </a:r>
            <a:endParaRPr lang="en-US" sz="1650" dirty="0"/>
          </a:p>
        </p:txBody>
      </p:sp>
      <p:pic>
        <p:nvPicPr>
          <p:cNvPr id="10" name="Image 3" descr="preencoded.png"/>
          <p:cNvPicPr>
            <a:picLocks noChangeAspect="1"/>
          </p:cNvPicPr>
          <p:nvPr/>
        </p:nvPicPr>
        <p:blipFill>
          <a:blip r:embed="rId6"/>
          <a:stretch>
            <a:fillRect/>
          </a:stretch>
        </p:blipFill>
        <p:spPr>
          <a:xfrm>
            <a:off x="753785" y="5405914"/>
            <a:ext cx="538401" cy="538401"/>
          </a:xfrm>
          <a:prstGeom prst="rect">
            <a:avLst/>
          </a:prstGeom>
        </p:spPr>
      </p:pic>
      <p:sp>
        <p:nvSpPr>
          <p:cNvPr id="11" name="Text 5"/>
          <p:cNvSpPr/>
          <p:nvPr/>
        </p:nvSpPr>
        <p:spPr>
          <a:xfrm>
            <a:off x="753785" y="6159579"/>
            <a:ext cx="2533769" cy="316706"/>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Epochs</a:t>
            </a:r>
            <a:endParaRPr lang="en-US" sz="1950" dirty="0"/>
          </a:p>
        </p:txBody>
      </p:sp>
      <p:sp>
        <p:nvSpPr>
          <p:cNvPr id="12" name="Text 6"/>
          <p:cNvSpPr/>
          <p:nvPr/>
        </p:nvSpPr>
        <p:spPr>
          <a:xfrm>
            <a:off x="753785" y="6605468"/>
            <a:ext cx="3656647" cy="1033701"/>
          </a:xfrm>
          <a:prstGeom prst="rect">
            <a:avLst/>
          </a:prstGeom>
          <a:noFill/>
          <a:ln/>
        </p:spPr>
        <p:txBody>
          <a:bodyPr wrap="square" lIns="0" tIns="0" rIns="0" bIns="0" rtlCol="0" anchor="t"/>
          <a:lstStyle/>
          <a:p>
            <a:pPr marL="0" indent="0" algn="l">
              <a:lnSpc>
                <a:spcPts val="2700"/>
              </a:lnSpc>
              <a:buNone/>
            </a:pPr>
            <a:r>
              <a:rPr lang="en-US" sz="1650" dirty="0">
                <a:solidFill>
                  <a:srgbClr val="F9EEE7"/>
                </a:solidFill>
                <a:latin typeface="Quattrocento" pitchFamily="34" charset="0"/>
                <a:ea typeface="Quattrocento" pitchFamily="34" charset="-122"/>
                <a:cs typeface="Quattrocento" pitchFamily="34" charset="-120"/>
              </a:rPr>
              <a:t>Defines the number of times the entire dataset is passed through the model during training.</a:t>
            </a:r>
            <a:endParaRPr lang="en-US" sz="1650" dirty="0"/>
          </a:p>
        </p:txBody>
      </p:sp>
      <p:pic>
        <p:nvPicPr>
          <p:cNvPr id="13" name="Image 4" descr="preencoded.png"/>
          <p:cNvPicPr>
            <a:picLocks noChangeAspect="1"/>
          </p:cNvPicPr>
          <p:nvPr/>
        </p:nvPicPr>
        <p:blipFill>
          <a:blip r:embed="rId7"/>
          <a:stretch>
            <a:fillRect/>
          </a:stretch>
        </p:blipFill>
        <p:spPr>
          <a:xfrm>
            <a:off x="4733449" y="5405914"/>
            <a:ext cx="538401" cy="538401"/>
          </a:xfrm>
          <a:prstGeom prst="rect">
            <a:avLst/>
          </a:prstGeom>
        </p:spPr>
      </p:pic>
      <p:sp>
        <p:nvSpPr>
          <p:cNvPr id="14" name="Text 7"/>
          <p:cNvSpPr/>
          <p:nvPr/>
        </p:nvSpPr>
        <p:spPr>
          <a:xfrm>
            <a:off x="4733449" y="6159579"/>
            <a:ext cx="2533769" cy="316706"/>
          </a:xfrm>
          <a:prstGeom prst="rect">
            <a:avLst/>
          </a:prstGeom>
          <a:noFill/>
          <a:ln/>
        </p:spPr>
        <p:txBody>
          <a:bodyPr wrap="none" lIns="0" tIns="0" rIns="0" bIns="0" rtlCol="0" anchor="t"/>
          <a:lstStyle/>
          <a:p>
            <a:pPr marL="0" indent="0" algn="l">
              <a:lnSpc>
                <a:spcPts val="2450"/>
              </a:lnSpc>
              <a:buNone/>
            </a:pPr>
            <a:r>
              <a:rPr lang="en-US" sz="1950" dirty="0">
                <a:solidFill>
                  <a:srgbClr val="F9EEE7"/>
                </a:solidFill>
                <a:latin typeface="Quattrocento" pitchFamily="34" charset="0"/>
                <a:ea typeface="Quattrocento" pitchFamily="34" charset="-122"/>
                <a:cs typeface="Quattrocento" pitchFamily="34" charset="-120"/>
              </a:rPr>
              <a:t>Regularization</a:t>
            </a:r>
            <a:endParaRPr lang="en-US" sz="1950" dirty="0"/>
          </a:p>
        </p:txBody>
      </p:sp>
      <p:sp>
        <p:nvSpPr>
          <p:cNvPr id="15" name="Text 8"/>
          <p:cNvSpPr/>
          <p:nvPr/>
        </p:nvSpPr>
        <p:spPr>
          <a:xfrm>
            <a:off x="4733449" y="6605468"/>
            <a:ext cx="3656767" cy="1033701"/>
          </a:xfrm>
          <a:prstGeom prst="rect">
            <a:avLst/>
          </a:prstGeom>
          <a:noFill/>
          <a:ln/>
        </p:spPr>
        <p:txBody>
          <a:bodyPr wrap="square" lIns="0" tIns="0" rIns="0" bIns="0" rtlCol="0" anchor="t"/>
          <a:lstStyle/>
          <a:p>
            <a:pPr marL="0" indent="0" algn="l">
              <a:lnSpc>
                <a:spcPts val="2700"/>
              </a:lnSpc>
              <a:buNone/>
            </a:pPr>
            <a:r>
              <a:rPr lang="en-US" sz="1650" dirty="0">
                <a:solidFill>
                  <a:srgbClr val="F9EEE7"/>
                </a:solidFill>
                <a:latin typeface="Quattrocento" pitchFamily="34" charset="0"/>
                <a:ea typeface="Quattrocento" pitchFamily="34" charset="-122"/>
                <a:cs typeface="Quattrocento" pitchFamily="34" charset="-120"/>
              </a:rPr>
              <a:t>Techniques to prevent overfitting and improve the model's ability to generalize to new data.</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2833" y="694492"/>
            <a:ext cx="7618333" cy="1282303"/>
          </a:xfrm>
          <a:prstGeom prst="rect">
            <a:avLst/>
          </a:prstGeom>
          <a:noFill/>
          <a:ln/>
        </p:spPr>
        <p:txBody>
          <a:bodyPr wrap="square" lIns="0" tIns="0" rIns="0" bIns="0" rtlCol="0" anchor="t"/>
          <a:lstStyle/>
          <a:p>
            <a:pPr marL="0" indent="0">
              <a:lnSpc>
                <a:spcPts val="5000"/>
              </a:lnSpc>
              <a:buNone/>
            </a:pPr>
            <a:r>
              <a:rPr lang="en-US" sz="4000" dirty="0">
                <a:solidFill>
                  <a:srgbClr val="FFD9BE"/>
                </a:solidFill>
                <a:latin typeface="Quattrocento" pitchFamily="34" charset="0"/>
                <a:ea typeface="Quattrocento" pitchFamily="34" charset="-122"/>
                <a:cs typeface="Quattrocento" pitchFamily="34" charset="-120"/>
              </a:rPr>
              <a:t>Deployment: Building a Web Application</a:t>
            </a:r>
            <a:endParaRPr lang="en-US" sz="4000" dirty="0"/>
          </a:p>
        </p:txBody>
      </p:sp>
      <p:pic>
        <p:nvPicPr>
          <p:cNvPr id="4" name="Image 1" descr="preencoded.png"/>
          <p:cNvPicPr>
            <a:picLocks noChangeAspect="1"/>
          </p:cNvPicPr>
          <p:nvPr/>
        </p:nvPicPr>
        <p:blipFill>
          <a:blip r:embed="rId4"/>
          <a:stretch>
            <a:fillRect/>
          </a:stretch>
        </p:blipFill>
        <p:spPr>
          <a:xfrm>
            <a:off x="762833" y="2303740"/>
            <a:ext cx="1089898" cy="1743789"/>
          </a:xfrm>
          <a:prstGeom prst="rect">
            <a:avLst/>
          </a:prstGeom>
        </p:spPr>
      </p:pic>
      <p:sp>
        <p:nvSpPr>
          <p:cNvPr id="5" name="Text 1"/>
          <p:cNvSpPr/>
          <p:nvPr/>
        </p:nvSpPr>
        <p:spPr>
          <a:xfrm>
            <a:off x="2179677" y="2521625"/>
            <a:ext cx="2564487" cy="320516"/>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Upload Image</a:t>
            </a:r>
            <a:endParaRPr lang="en-US" sz="2000" dirty="0"/>
          </a:p>
        </p:txBody>
      </p:sp>
      <p:sp>
        <p:nvSpPr>
          <p:cNvPr id="6" name="Text 2"/>
          <p:cNvSpPr/>
          <p:nvPr/>
        </p:nvSpPr>
        <p:spPr>
          <a:xfrm>
            <a:off x="2179677" y="2972872"/>
            <a:ext cx="6201489" cy="697468"/>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Users can upload images of Egyptian monuments and artifacts to the web application.</a:t>
            </a:r>
            <a:endParaRPr lang="en-US" sz="1700" dirty="0"/>
          </a:p>
        </p:txBody>
      </p:sp>
      <p:pic>
        <p:nvPicPr>
          <p:cNvPr id="7" name="Image 2" descr="preencoded.png"/>
          <p:cNvPicPr>
            <a:picLocks noChangeAspect="1"/>
          </p:cNvPicPr>
          <p:nvPr/>
        </p:nvPicPr>
        <p:blipFill>
          <a:blip r:embed="rId5"/>
          <a:stretch>
            <a:fillRect/>
          </a:stretch>
        </p:blipFill>
        <p:spPr>
          <a:xfrm>
            <a:off x="762833" y="4047530"/>
            <a:ext cx="1089898" cy="1743789"/>
          </a:xfrm>
          <a:prstGeom prst="rect">
            <a:avLst/>
          </a:prstGeom>
        </p:spPr>
      </p:pic>
      <p:sp>
        <p:nvSpPr>
          <p:cNvPr id="8" name="Text 3"/>
          <p:cNvSpPr/>
          <p:nvPr/>
        </p:nvSpPr>
        <p:spPr>
          <a:xfrm>
            <a:off x="2179677" y="4265414"/>
            <a:ext cx="2564487" cy="320516"/>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Prediction Model</a:t>
            </a:r>
            <a:endParaRPr lang="en-US" sz="2000" dirty="0"/>
          </a:p>
        </p:txBody>
      </p:sp>
      <p:sp>
        <p:nvSpPr>
          <p:cNvPr id="9" name="Text 4"/>
          <p:cNvSpPr/>
          <p:nvPr/>
        </p:nvSpPr>
        <p:spPr>
          <a:xfrm>
            <a:off x="2179677" y="4716661"/>
            <a:ext cx="6201489" cy="697468"/>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The trained deep learning model analyzes the uploaded image and provides predictions.</a:t>
            </a:r>
            <a:endParaRPr lang="en-US" sz="1700" dirty="0"/>
          </a:p>
        </p:txBody>
      </p:sp>
      <p:pic>
        <p:nvPicPr>
          <p:cNvPr id="10" name="Image 3" descr="preencoded.png"/>
          <p:cNvPicPr>
            <a:picLocks noChangeAspect="1"/>
          </p:cNvPicPr>
          <p:nvPr/>
        </p:nvPicPr>
        <p:blipFill>
          <a:blip r:embed="rId6"/>
          <a:stretch>
            <a:fillRect/>
          </a:stretch>
        </p:blipFill>
        <p:spPr>
          <a:xfrm>
            <a:off x="762833" y="5791319"/>
            <a:ext cx="1089898" cy="1743789"/>
          </a:xfrm>
          <a:prstGeom prst="rect">
            <a:avLst/>
          </a:prstGeom>
        </p:spPr>
      </p:pic>
      <p:sp>
        <p:nvSpPr>
          <p:cNvPr id="11" name="Text 5"/>
          <p:cNvSpPr/>
          <p:nvPr/>
        </p:nvSpPr>
        <p:spPr>
          <a:xfrm>
            <a:off x="2179677" y="6009203"/>
            <a:ext cx="2780586" cy="320516"/>
          </a:xfrm>
          <a:prstGeom prst="rect">
            <a:avLst/>
          </a:prstGeom>
          <a:noFill/>
          <a:ln/>
        </p:spPr>
        <p:txBody>
          <a:bodyPr wrap="none" lIns="0" tIns="0" rIns="0" bIns="0" rtlCol="0" anchor="t"/>
          <a:lstStyle/>
          <a:p>
            <a:pPr marL="0" indent="0" algn="l">
              <a:lnSpc>
                <a:spcPts val="2500"/>
              </a:lnSpc>
              <a:buNone/>
            </a:pPr>
            <a:r>
              <a:rPr lang="en-US" sz="2000" dirty="0">
                <a:solidFill>
                  <a:srgbClr val="F9EEE7"/>
                </a:solidFill>
                <a:latin typeface="Quattrocento" pitchFamily="34" charset="0"/>
                <a:ea typeface="Quattrocento" pitchFamily="34" charset="-122"/>
                <a:cs typeface="Quattrocento" pitchFamily="34" charset="-120"/>
              </a:rPr>
              <a:t>Interactive Visualization</a:t>
            </a:r>
            <a:endParaRPr lang="en-US" sz="2000" dirty="0"/>
          </a:p>
        </p:txBody>
      </p:sp>
      <p:sp>
        <p:nvSpPr>
          <p:cNvPr id="12" name="Text 6"/>
          <p:cNvSpPr/>
          <p:nvPr/>
        </p:nvSpPr>
        <p:spPr>
          <a:xfrm>
            <a:off x="2179677" y="6460450"/>
            <a:ext cx="6201489" cy="697468"/>
          </a:xfrm>
          <a:prstGeom prst="rect">
            <a:avLst/>
          </a:prstGeom>
          <a:noFill/>
          <a:ln/>
        </p:spPr>
        <p:txBody>
          <a:bodyPr wrap="square" lIns="0" tIns="0" rIns="0" bIns="0" rtlCol="0" anchor="t"/>
          <a:lstStyle/>
          <a:p>
            <a:pPr marL="0" indent="0" algn="l">
              <a:lnSpc>
                <a:spcPts val="2700"/>
              </a:lnSpc>
              <a:buNone/>
            </a:pPr>
            <a:r>
              <a:rPr lang="en-US" sz="1700" dirty="0">
                <a:solidFill>
                  <a:srgbClr val="F9EEE7"/>
                </a:solidFill>
                <a:latin typeface="Quattrocento" pitchFamily="34" charset="0"/>
                <a:ea typeface="Quattrocento" pitchFamily="34" charset="-122"/>
                <a:cs typeface="Quattrocento" pitchFamily="34" charset="-120"/>
              </a:rPr>
              <a:t>The application displays the prediction results with interactive visualizations and information about the identified attraction.</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1410" y="629960"/>
            <a:ext cx="7541181" cy="1346835"/>
          </a:xfrm>
          <a:prstGeom prst="rect">
            <a:avLst/>
          </a:prstGeom>
          <a:noFill/>
          <a:ln/>
        </p:spPr>
        <p:txBody>
          <a:bodyPr wrap="square" lIns="0" tIns="0" rIns="0" bIns="0" rtlCol="0" anchor="t"/>
          <a:lstStyle/>
          <a:p>
            <a:pPr marL="0" indent="0">
              <a:lnSpc>
                <a:spcPts val="5300"/>
              </a:lnSpc>
              <a:buNone/>
            </a:pPr>
            <a:r>
              <a:rPr lang="en-US" sz="4200" dirty="0">
                <a:solidFill>
                  <a:srgbClr val="FFD9BE"/>
                </a:solidFill>
                <a:latin typeface="Quattrocento" pitchFamily="34" charset="0"/>
                <a:ea typeface="Quattrocento" pitchFamily="34" charset="-122"/>
                <a:cs typeface="Quattrocento" pitchFamily="34" charset="-120"/>
              </a:rPr>
              <a:t>Real-Time Prediction and Inference</a:t>
            </a:r>
            <a:endParaRPr lang="en-US" sz="4200" dirty="0"/>
          </a:p>
        </p:txBody>
      </p:sp>
      <p:sp>
        <p:nvSpPr>
          <p:cNvPr id="4" name="Shape 1"/>
          <p:cNvSpPr/>
          <p:nvPr/>
        </p:nvSpPr>
        <p:spPr>
          <a:xfrm>
            <a:off x="801410" y="2320171"/>
            <a:ext cx="7541181" cy="5279469"/>
          </a:xfrm>
          <a:prstGeom prst="roundRect">
            <a:avLst>
              <a:gd name="adj" fmla="val 651"/>
            </a:avLst>
          </a:prstGeom>
          <a:noFill/>
          <a:ln w="7620">
            <a:solidFill>
              <a:srgbClr val="FFFFFF">
                <a:alpha val="24000"/>
              </a:srgbClr>
            </a:solidFill>
            <a:prstDash val="solid"/>
          </a:ln>
        </p:spPr>
      </p:sp>
      <p:sp>
        <p:nvSpPr>
          <p:cNvPr id="5" name="Shape 2"/>
          <p:cNvSpPr/>
          <p:nvPr/>
        </p:nvSpPr>
        <p:spPr>
          <a:xfrm>
            <a:off x="809030" y="2327791"/>
            <a:ext cx="7525941" cy="1754743"/>
          </a:xfrm>
          <a:prstGeom prst="rect">
            <a:avLst/>
          </a:prstGeom>
          <a:solidFill>
            <a:srgbClr val="FFFFFF">
              <a:alpha val="4000"/>
            </a:srgbClr>
          </a:solidFill>
          <a:ln/>
        </p:spPr>
      </p:sp>
      <p:sp>
        <p:nvSpPr>
          <p:cNvPr id="6" name="Text 3"/>
          <p:cNvSpPr/>
          <p:nvPr/>
        </p:nvSpPr>
        <p:spPr>
          <a:xfrm>
            <a:off x="1037987" y="2472690"/>
            <a:ext cx="3301246" cy="366236"/>
          </a:xfrm>
          <a:prstGeom prst="rect">
            <a:avLst/>
          </a:prstGeom>
          <a:noFill/>
          <a:ln/>
        </p:spPr>
        <p:txBody>
          <a:bodyPr wrap="non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Inference Speed</a:t>
            </a:r>
            <a:endParaRPr lang="en-US" sz="1800" dirty="0"/>
          </a:p>
        </p:txBody>
      </p:sp>
      <p:sp>
        <p:nvSpPr>
          <p:cNvPr id="7" name="Text 4"/>
          <p:cNvSpPr/>
          <p:nvPr/>
        </p:nvSpPr>
        <p:spPr>
          <a:xfrm>
            <a:off x="4804767" y="2472690"/>
            <a:ext cx="3301246" cy="1464945"/>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The model can provide near-instantaneous predictions, enabling real-time analysis and decision-making.</a:t>
            </a:r>
            <a:endParaRPr lang="en-US" sz="1800" dirty="0"/>
          </a:p>
        </p:txBody>
      </p:sp>
      <p:sp>
        <p:nvSpPr>
          <p:cNvPr id="8" name="Shape 5"/>
          <p:cNvSpPr/>
          <p:nvPr/>
        </p:nvSpPr>
        <p:spPr>
          <a:xfrm>
            <a:off x="809030" y="4082534"/>
            <a:ext cx="7525941" cy="1754743"/>
          </a:xfrm>
          <a:prstGeom prst="rect">
            <a:avLst/>
          </a:prstGeom>
          <a:solidFill>
            <a:srgbClr val="000000">
              <a:alpha val="4000"/>
            </a:srgbClr>
          </a:solidFill>
          <a:ln/>
        </p:spPr>
      </p:sp>
      <p:sp>
        <p:nvSpPr>
          <p:cNvPr id="9" name="Text 6"/>
          <p:cNvSpPr/>
          <p:nvPr/>
        </p:nvSpPr>
        <p:spPr>
          <a:xfrm>
            <a:off x="1037987" y="4227433"/>
            <a:ext cx="3301246" cy="366236"/>
          </a:xfrm>
          <a:prstGeom prst="rect">
            <a:avLst/>
          </a:prstGeom>
          <a:noFill/>
          <a:ln/>
        </p:spPr>
        <p:txBody>
          <a:bodyPr wrap="non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Scalability</a:t>
            </a:r>
            <a:endParaRPr lang="en-US" sz="1800" dirty="0"/>
          </a:p>
        </p:txBody>
      </p:sp>
      <p:sp>
        <p:nvSpPr>
          <p:cNvPr id="10" name="Text 7"/>
          <p:cNvSpPr/>
          <p:nvPr/>
        </p:nvSpPr>
        <p:spPr>
          <a:xfrm>
            <a:off x="4804767" y="4227433"/>
            <a:ext cx="3301246" cy="1464945"/>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The system can handle high volumes of concurrent image uploads and deliver reliable predictions at scale.</a:t>
            </a:r>
            <a:endParaRPr lang="en-US" sz="1800" dirty="0"/>
          </a:p>
        </p:txBody>
      </p:sp>
      <p:sp>
        <p:nvSpPr>
          <p:cNvPr id="11" name="Shape 8"/>
          <p:cNvSpPr/>
          <p:nvPr/>
        </p:nvSpPr>
        <p:spPr>
          <a:xfrm>
            <a:off x="809030" y="5837277"/>
            <a:ext cx="7525941" cy="1754743"/>
          </a:xfrm>
          <a:prstGeom prst="rect">
            <a:avLst/>
          </a:prstGeom>
          <a:solidFill>
            <a:srgbClr val="FFFFFF">
              <a:alpha val="4000"/>
            </a:srgbClr>
          </a:solidFill>
          <a:ln/>
        </p:spPr>
      </p:sp>
      <p:sp>
        <p:nvSpPr>
          <p:cNvPr id="12" name="Text 9"/>
          <p:cNvSpPr/>
          <p:nvPr/>
        </p:nvSpPr>
        <p:spPr>
          <a:xfrm>
            <a:off x="1037987" y="5982176"/>
            <a:ext cx="3301246" cy="366236"/>
          </a:xfrm>
          <a:prstGeom prst="rect">
            <a:avLst/>
          </a:prstGeom>
          <a:noFill/>
          <a:ln/>
        </p:spPr>
        <p:txBody>
          <a:bodyPr wrap="non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Accuracy</a:t>
            </a:r>
            <a:endParaRPr lang="en-US" sz="1800" dirty="0"/>
          </a:p>
        </p:txBody>
      </p:sp>
      <p:sp>
        <p:nvSpPr>
          <p:cNvPr id="13" name="Text 10"/>
          <p:cNvSpPr/>
          <p:nvPr/>
        </p:nvSpPr>
        <p:spPr>
          <a:xfrm>
            <a:off x="4804767" y="5982176"/>
            <a:ext cx="3301246" cy="1464945"/>
          </a:xfrm>
          <a:prstGeom prst="rect">
            <a:avLst/>
          </a:prstGeom>
          <a:noFill/>
          <a:ln/>
        </p:spPr>
        <p:txBody>
          <a:bodyPr wrap="square" lIns="0" tIns="0" rIns="0" bIns="0" rtlCol="0" anchor="t"/>
          <a:lstStyle/>
          <a:p>
            <a:pPr marL="0" indent="0">
              <a:lnSpc>
                <a:spcPts val="2850"/>
              </a:lnSpc>
              <a:buNone/>
            </a:pPr>
            <a:r>
              <a:rPr lang="en-US" sz="1800" dirty="0">
                <a:solidFill>
                  <a:srgbClr val="F9EEE7"/>
                </a:solidFill>
                <a:latin typeface="Quattrocento" pitchFamily="34" charset="0"/>
                <a:ea typeface="Quattrocento" pitchFamily="34" charset="-122"/>
                <a:cs typeface="Quattrocento" pitchFamily="34" charset="-120"/>
              </a:rPr>
              <a:t>The carefully trained model achieves high accuracy in identifying and classifying Egyptian tourist attractions.</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680323" y="619720"/>
            <a:ext cx="5954554" cy="1143476"/>
          </a:xfrm>
          <a:prstGeom prst="rect">
            <a:avLst/>
          </a:prstGeom>
          <a:noFill/>
          <a:ln/>
        </p:spPr>
        <p:txBody>
          <a:bodyPr wrap="square" lIns="0" tIns="0" rIns="0" bIns="0" rtlCol="0" anchor="t"/>
          <a:lstStyle/>
          <a:p>
            <a:pPr marL="0" indent="0">
              <a:lnSpc>
                <a:spcPts val="4500"/>
              </a:lnSpc>
              <a:buNone/>
            </a:pPr>
            <a:r>
              <a:rPr lang="en-US" sz="3600" dirty="0">
                <a:solidFill>
                  <a:srgbClr val="FFD9BE"/>
                </a:solidFill>
                <a:latin typeface="Quattrocento" pitchFamily="34" charset="0"/>
                <a:ea typeface="Quattrocento" pitchFamily="34" charset="-122"/>
                <a:cs typeface="Quattrocento" pitchFamily="34" charset="-120"/>
              </a:rPr>
              <a:t>Conclusion and Future Improvements</a:t>
            </a:r>
            <a:endParaRPr lang="en-US" sz="3600" dirty="0"/>
          </a:p>
        </p:txBody>
      </p:sp>
      <p:sp>
        <p:nvSpPr>
          <p:cNvPr id="4" name="Shape 1"/>
          <p:cNvSpPr/>
          <p:nvPr/>
        </p:nvSpPr>
        <p:spPr>
          <a:xfrm>
            <a:off x="680323" y="2273379"/>
            <a:ext cx="437317" cy="437317"/>
          </a:xfrm>
          <a:prstGeom prst="roundRect">
            <a:avLst>
              <a:gd name="adj" fmla="val 6668"/>
            </a:avLst>
          </a:prstGeom>
          <a:solidFill>
            <a:srgbClr val="315251"/>
          </a:solidFill>
          <a:ln/>
        </p:spPr>
      </p:sp>
      <p:sp>
        <p:nvSpPr>
          <p:cNvPr id="5" name="Text 2"/>
          <p:cNvSpPr/>
          <p:nvPr/>
        </p:nvSpPr>
        <p:spPr>
          <a:xfrm>
            <a:off x="850344" y="2354818"/>
            <a:ext cx="97155" cy="274439"/>
          </a:xfrm>
          <a:prstGeom prst="rect">
            <a:avLst/>
          </a:prstGeom>
          <a:noFill/>
          <a:ln/>
        </p:spPr>
        <p:txBody>
          <a:bodyPr wrap="none" lIns="0" tIns="0" rIns="0" bIns="0" rtlCol="0" anchor="t"/>
          <a:lstStyle/>
          <a:p>
            <a:pPr marL="0" indent="0" algn="ctr">
              <a:lnSpc>
                <a:spcPts val="2150"/>
              </a:lnSpc>
              <a:buNone/>
            </a:pPr>
            <a:r>
              <a:rPr lang="en-US" sz="2150" dirty="0">
                <a:solidFill>
                  <a:srgbClr val="F9EEE7"/>
                </a:solidFill>
                <a:latin typeface="Quattrocento" pitchFamily="34" charset="0"/>
                <a:ea typeface="Quattrocento" pitchFamily="34" charset="-122"/>
                <a:cs typeface="Quattrocento" pitchFamily="34" charset="-120"/>
              </a:rPr>
              <a:t>1</a:t>
            </a:r>
            <a:endParaRPr lang="en-US" sz="2150" dirty="0"/>
          </a:p>
        </p:txBody>
      </p:sp>
      <p:sp>
        <p:nvSpPr>
          <p:cNvPr id="6" name="Text 3"/>
          <p:cNvSpPr/>
          <p:nvPr/>
        </p:nvSpPr>
        <p:spPr>
          <a:xfrm>
            <a:off x="1311950" y="2273379"/>
            <a:ext cx="2286833" cy="285869"/>
          </a:xfrm>
          <a:prstGeom prst="rect">
            <a:avLst/>
          </a:prstGeom>
          <a:noFill/>
          <a:ln/>
        </p:spPr>
        <p:txBody>
          <a:bodyPr wrap="none" lIns="0" tIns="0" rIns="0" bIns="0" rtlCol="0" anchor="t"/>
          <a:lstStyle/>
          <a:p>
            <a:pPr marL="0" indent="0">
              <a:lnSpc>
                <a:spcPts val="2250"/>
              </a:lnSpc>
              <a:buNone/>
            </a:pPr>
            <a:r>
              <a:rPr lang="en-US" sz="1800" dirty="0">
                <a:solidFill>
                  <a:srgbClr val="F9EEE7"/>
                </a:solidFill>
                <a:latin typeface="Quattrocento" pitchFamily="34" charset="0"/>
                <a:ea typeface="Quattrocento" pitchFamily="34" charset="-122"/>
                <a:cs typeface="Quattrocento" pitchFamily="34" charset="-120"/>
              </a:rPr>
              <a:t>Continuous Learning</a:t>
            </a:r>
            <a:endParaRPr lang="en-US" sz="1800" dirty="0"/>
          </a:p>
        </p:txBody>
      </p:sp>
      <p:sp>
        <p:nvSpPr>
          <p:cNvPr id="7" name="Text 4"/>
          <p:cNvSpPr/>
          <p:nvPr/>
        </p:nvSpPr>
        <p:spPr>
          <a:xfrm>
            <a:off x="1311950" y="2675811"/>
            <a:ext cx="5322927" cy="621983"/>
          </a:xfrm>
          <a:prstGeom prst="rect">
            <a:avLst/>
          </a:prstGeom>
          <a:noFill/>
          <a:ln/>
        </p:spPr>
        <p:txBody>
          <a:bodyPr wrap="square" lIns="0" tIns="0" rIns="0" bIns="0" rtlCol="0" anchor="t"/>
          <a:lstStyle/>
          <a:p>
            <a:pPr marL="0" indent="0">
              <a:lnSpc>
                <a:spcPts val="2400"/>
              </a:lnSpc>
              <a:buNone/>
            </a:pPr>
            <a:r>
              <a:rPr lang="en-US" sz="1500" dirty="0">
                <a:solidFill>
                  <a:srgbClr val="F9EEE7"/>
                </a:solidFill>
                <a:latin typeface="Quattrocento" pitchFamily="34" charset="0"/>
                <a:ea typeface="Quattrocento" pitchFamily="34" charset="-122"/>
                <a:cs typeface="Quattrocento" pitchFamily="34" charset="-120"/>
              </a:rPr>
              <a:t>Ongoing model updates and fine-tuning to adapt to new discoveries and changes in the Egyptian tourism landscape.</a:t>
            </a:r>
            <a:endParaRPr lang="en-US" sz="1500" dirty="0"/>
          </a:p>
        </p:txBody>
      </p:sp>
      <p:sp>
        <p:nvSpPr>
          <p:cNvPr id="8" name="Shape 5"/>
          <p:cNvSpPr/>
          <p:nvPr/>
        </p:nvSpPr>
        <p:spPr>
          <a:xfrm>
            <a:off x="680323" y="3710702"/>
            <a:ext cx="437317" cy="437317"/>
          </a:xfrm>
          <a:prstGeom prst="roundRect">
            <a:avLst>
              <a:gd name="adj" fmla="val 6668"/>
            </a:avLst>
          </a:prstGeom>
          <a:solidFill>
            <a:srgbClr val="315251"/>
          </a:solidFill>
          <a:ln/>
        </p:spPr>
      </p:sp>
      <p:sp>
        <p:nvSpPr>
          <p:cNvPr id="9" name="Text 6"/>
          <p:cNvSpPr/>
          <p:nvPr/>
        </p:nvSpPr>
        <p:spPr>
          <a:xfrm>
            <a:off x="825460" y="3792141"/>
            <a:ext cx="147042" cy="274439"/>
          </a:xfrm>
          <a:prstGeom prst="rect">
            <a:avLst/>
          </a:prstGeom>
          <a:noFill/>
          <a:ln/>
        </p:spPr>
        <p:txBody>
          <a:bodyPr wrap="none" lIns="0" tIns="0" rIns="0" bIns="0" rtlCol="0" anchor="t"/>
          <a:lstStyle/>
          <a:p>
            <a:pPr marL="0" indent="0" algn="ctr">
              <a:lnSpc>
                <a:spcPts val="2150"/>
              </a:lnSpc>
              <a:buNone/>
            </a:pPr>
            <a:r>
              <a:rPr lang="en-US" sz="2150" dirty="0">
                <a:solidFill>
                  <a:srgbClr val="F9EEE7"/>
                </a:solidFill>
                <a:latin typeface="Quattrocento" pitchFamily="34" charset="0"/>
                <a:ea typeface="Quattrocento" pitchFamily="34" charset="-122"/>
                <a:cs typeface="Quattrocento" pitchFamily="34" charset="-120"/>
              </a:rPr>
              <a:t>2</a:t>
            </a:r>
            <a:endParaRPr lang="en-US" sz="2150" dirty="0"/>
          </a:p>
        </p:txBody>
      </p:sp>
      <p:sp>
        <p:nvSpPr>
          <p:cNvPr id="10" name="Text 7"/>
          <p:cNvSpPr/>
          <p:nvPr/>
        </p:nvSpPr>
        <p:spPr>
          <a:xfrm>
            <a:off x="1311950" y="3710702"/>
            <a:ext cx="2286833" cy="285869"/>
          </a:xfrm>
          <a:prstGeom prst="rect">
            <a:avLst/>
          </a:prstGeom>
          <a:noFill/>
          <a:ln/>
        </p:spPr>
        <p:txBody>
          <a:bodyPr wrap="none" lIns="0" tIns="0" rIns="0" bIns="0" rtlCol="0" anchor="t"/>
          <a:lstStyle/>
          <a:p>
            <a:pPr marL="0" indent="0">
              <a:lnSpc>
                <a:spcPts val="2250"/>
              </a:lnSpc>
              <a:buNone/>
            </a:pPr>
            <a:r>
              <a:rPr lang="en-US" sz="1800" dirty="0">
                <a:solidFill>
                  <a:srgbClr val="F9EEE7"/>
                </a:solidFill>
                <a:latin typeface="Quattrocento" pitchFamily="34" charset="0"/>
                <a:ea typeface="Quattrocento" pitchFamily="34" charset="-122"/>
                <a:cs typeface="Quattrocento" pitchFamily="34" charset="-120"/>
              </a:rPr>
              <a:t>Multilingual Support</a:t>
            </a:r>
            <a:endParaRPr lang="en-US" sz="1800" dirty="0"/>
          </a:p>
        </p:txBody>
      </p:sp>
      <p:sp>
        <p:nvSpPr>
          <p:cNvPr id="11" name="Text 8"/>
          <p:cNvSpPr/>
          <p:nvPr/>
        </p:nvSpPr>
        <p:spPr>
          <a:xfrm>
            <a:off x="1311950" y="4113133"/>
            <a:ext cx="5322927" cy="621983"/>
          </a:xfrm>
          <a:prstGeom prst="rect">
            <a:avLst/>
          </a:prstGeom>
          <a:noFill/>
          <a:ln/>
        </p:spPr>
        <p:txBody>
          <a:bodyPr wrap="square" lIns="0" tIns="0" rIns="0" bIns="0" rtlCol="0" anchor="t"/>
          <a:lstStyle/>
          <a:p>
            <a:pPr marL="0" indent="0">
              <a:lnSpc>
                <a:spcPts val="2400"/>
              </a:lnSpc>
              <a:buNone/>
            </a:pPr>
            <a:r>
              <a:rPr lang="en-US" sz="1500" dirty="0">
                <a:solidFill>
                  <a:srgbClr val="F9EEE7"/>
                </a:solidFill>
                <a:latin typeface="Quattrocento" pitchFamily="34" charset="0"/>
                <a:ea typeface="Quattrocento" pitchFamily="34" charset="-122"/>
                <a:cs typeface="Quattrocento" pitchFamily="34" charset="-120"/>
              </a:rPr>
              <a:t>Expanding the web application to support multiple languages, catering to a global audience of visitors.</a:t>
            </a:r>
            <a:endParaRPr lang="en-US" sz="1500" dirty="0"/>
          </a:p>
        </p:txBody>
      </p:sp>
      <p:sp>
        <p:nvSpPr>
          <p:cNvPr id="12" name="Shape 9"/>
          <p:cNvSpPr/>
          <p:nvPr/>
        </p:nvSpPr>
        <p:spPr>
          <a:xfrm>
            <a:off x="680323" y="5148024"/>
            <a:ext cx="437317" cy="437317"/>
          </a:xfrm>
          <a:prstGeom prst="roundRect">
            <a:avLst>
              <a:gd name="adj" fmla="val 6668"/>
            </a:avLst>
          </a:prstGeom>
          <a:solidFill>
            <a:srgbClr val="315251"/>
          </a:solidFill>
          <a:ln/>
        </p:spPr>
      </p:sp>
      <p:sp>
        <p:nvSpPr>
          <p:cNvPr id="13" name="Text 10"/>
          <p:cNvSpPr/>
          <p:nvPr/>
        </p:nvSpPr>
        <p:spPr>
          <a:xfrm>
            <a:off x="824270" y="5229463"/>
            <a:ext cx="149304" cy="274439"/>
          </a:xfrm>
          <a:prstGeom prst="rect">
            <a:avLst/>
          </a:prstGeom>
          <a:noFill/>
          <a:ln/>
        </p:spPr>
        <p:txBody>
          <a:bodyPr wrap="none" lIns="0" tIns="0" rIns="0" bIns="0" rtlCol="0" anchor="t"/>
          <a:lstStyle/>
          <a:p>
            <a:pPr marL="0" indent="0" algn="ctr">
              <a:lnSpc>
                <a:spcPts val="2150"/>
              </a:lnSpc>
              <a:buNone/>
            </a:pPr>
            <a:r>
              <a:rPr lang="en-US" sz="2150" dirty="0">
                <a:solidFill>
                  <a:srgbClr val="F9EEE7"/>
                </a:solidFill>
                <a:latin typeface="Quattrocento" pitchFamily="34" charset="0"/>
                <a:ea typeface="Quattrocento" pitchFamily="34" charset="-122"/>
                <a:cs typeface="Quattrocento" pitchFamily="34" charset="-120"/>
              </a:rPr>
              <a:t>3</a:t>
            </a:r>
            <a:endParaRPr lang="en-US" sz="2150" dirty="0"/>
          </a:p>
        </p:txBody>
      </p:sp>
      <p:sp>
        <p:nvSpPr>
          <p:cNvPr id="14" name="Text 11"/>
          <p:cNvSpPr/>
          <p:nvPr/>
        </p:nvSpPr>
        <p:spPr>
          <a:xfrm>
            <a:off x="1311950" y="5148024"/>
            <a:ext cx="2286833" cy="285869"/>
          </a:xfrm>
          <a:prstGeom prst="rect">
            <a:avLst/>
          </a:prstGeom>
          <a:noFill/>
          <a:ln/>
        </p:spPr>
        <p:txBody>
          <a:bodyPr wrap="none" lIns="0" tIns="0" rIns="0" bIns="0" rtlCol="0" anchor="t"/>
          <a:lstStyle/>
          <a:p>
            <a:pPr marL="0" indent="0">
              <a:lnSpc>
                <a:spcPts val="2250"/>
              </a:lnSpc>
              <a:buNone/>
            </a:pPr>
            <a:r>
              <a:rPr lang="en-US" sz="1800" dirty="0">
                <a:solidFill>
                  <a:srgbClr val="F9EEE7"/>
                </a:solidFill>
                <a:latin typeface="Quattrocento" pitchFamily="34" charset="0"/>
                <a:ea typeface="Quattrocento" pitchFamily="34" charset="-122"/>
                <a:cs typeface="Quattrocento" pitchFamily="34" charset="-120"/>
              </a:rPr>
              <a:t>Augmented Reality</a:t>
            </a:r>
            <a:endParaRPr lang="en-US" sz="1800" dirty="0"/>
          </a:p>
        </p:txBody>
      </p:sp>
      <p:sp>
        <p:nvSpPr>
          <p:cNvPr id="15" name="Text 12"/>
          <p:cNvSpPr/>
          <p:nvPr/>
        </p:nvSpPr>
        <p:spPr>
          <a:xfrm>
            <a:off x="1311950" y="5550456"/>
            <a:ext cx="5322927" cy="621983"/>
          </a:xfrm>
          <a:prstGeom prst="rect">
            <a:avLst/>
          </a:prstGeom>
          <a:noFill/>
          <a:ln/>
        </p:spPr>
        <p:txBody>
          <a:bodyPr wrap="square" lIns="0" tIns="0" rIns="0" bIns="0" rtlCol="0" anchor="t"/>
          <a:lstStyle/>
          <a:p>
            <a:pPr marL="0" indent="0">
              <a:lnSpc>
                <a:spcPts val="2400"/>
              </a:lnSpc>
              <a:buNone/>
            </a:pPr>
            <a:r>
              <a:rPr lang="en-US" sz="1500" dirty="0">
                <a:solidFill>
                  <a:srgbClr val="F9EEE7"/>
                </a:solidFill>
                <a:latin typeface="Quattrocento" pitchFamily="34" charset="0"/>
                <a:ea typeface="Quattrocento" pitchFamily="34" charset="-122"/>
                <a:cs typeface="Quattrocento" pitchFamily="34" charset="-120"/>
              </a:rPr>
              <a:t>Integrating AR functionalities to provide immersive experiences and enhanced navigation for tourists.</a:t>
            </a:r>
            <a:endParaRPr lang="en-US" sz="1500" dirty="0"/>
          </a:p>
        </p:txBody>
      </p:sp>
      <p:sp>
        <p:nvSpPr>
          <p:cNvPr id="16" name="Shape 13"/>
          <p:cNvSpPr/>
          <p:nvPr/>
        </p:nvSpPr>
        <p:spPr>
          <a:xfrm>
            <a:off x="680323" y="6585347"/>
            <a:ext cx="437317" cy="437317"/>
          </a:xfrm>
          <a:prstGeom prst="roundRect">
            <a:avLst>
              <a:gd name="adj" fmla="val 6668"/>
            </a:avLst>
          </a:prstGeom>
          <a:solidFill>
            <a:srgbClr val="315251"/>
          </a:solidFill>
          <a:ln/>
        </p:spPr>
      </p:sp>
      <p:sp>
        <p:nvSpPr>
          <p:cNvPr id="17" name="Text 14"/>
          <p:cNvSpPr/>
          <p:nvPr/>
        </p:nvSpPr>
        <p:spPr>
          <a:xfrm>
            <a:off x="829270" y="6666786"/>
            <a:ext cx="139422" cy="274439"/>
          </a:xfrm>
          <a:prstGeom prst="rect">
            <a:avLst/>
          </a:prstGeom>
          <a:noFill/>
          <a:ln/>
        </p:spPr>
        <p:txBody>
          <a:bodyPr wrap="none" lIns="0" tIns="0" rIns="0" bIns="0" rtlCol="0" anchor="t"/>
          <a:lstStyle/>
          <a:p>
            <a:pPr marL="0" indent="0" algn="ctr">
              <a:lnSpc>
                <a:spcPts val="2150"/>
              </a:lnSpc>
              <a:buNone/>
            </a:pPr>
            <a:r>
              <a:rPr lang="en-US" sz="2150" dirty="0">
                <a:solidFill>
                  <a:srgbClr val="F9EEE7"/>
                </a:solidFill>
                <a:latin typeface="Quattrocento" pitchFamily="34" charset="0"/>
                <a:ea typeface="Quattrocento" pitchFamily="34" charset="-122"/>
                <a:cs typeface="Quattrocento" pitchFamily="34" charset="-120"/>
              </a:rPr>
              <a:t>4</a:t>
            </a:r>
            <a:endParaRPr lang="en-US" sz="2150" dirty="0"/>
          </a:p>
        </p:txBody>
      </p:sp>
      <p:sp>
        <p:nvSpPr>
          <p:cNvPr id="18" name="Text 15"/>
          <p:cNvSpPr/>
          <p:nvPr/>
        </p:nvSpPr>
        <p:spPr>
          <a:xfrm>
            <a:off x="1311950" y="6585347"/>
            <a:ext cx="2286833" cy="285869"/>
          </a:xfrm>
          <a:prstGeom prst="rect">
            <a:avLst/>
          </a:prstGeom>
          <a:noFill/>
          <a:ln/>
        </p:spPr>
        <p:txBody>
          <a:bodyPr wrap="none" lIns="0" tIns="0" rIns="0" bIns="0" rtlCol="0" anchor="t"/>
          <a:lstStyle/>
          <a:p>
            <a:pPr marL="0" indent="0">
              <a:lnSpc>
                <a:spcPts val="2250"/>
              </a:lnSpc>
              <a:buNone/>
            </a:pPr>
            <a:r>
              <a:rPr lang="en-US" sz="1800" dirty="0">
                <a:solidFill>
                  <a:srgbClr val="F9EEE7"/>
                </a:solidFill>
                <a:latin typeface="Quattrocento" pitchFamily="34" charset="0"/>
                <a:ea typeface="Quattrocento" pitchFamily="34" charset="-122"/>
                <a:cs typeface="Quattrocento" pitchFamily="34" charset="-120"/>
              </a:rPr>
              <a:t>Partnerships</a:t>
            </a:r>
            <a:endParaRPr lang="en-US" sz="1800" dirty="0"/>
          </a:p>
        </p:txBody>
      </p:sp>
      <p:sp>
        <p:nvSpPr>
          <p:cNvPr id="19" name="Text 16"/>
          <p:cNvSpPr/>
          <p:nvPr/>
        </p:nvSpPr>
        <p:spPr>
          <a:xfrm>
            <a:off x="1311950" y="6987778"/>
            <a:ext cx="5322927" cy="621983"/>
          </a:xfrm>
          <a:prstGeom prst="rect">
            <a:avLst/>
          </a:prstGeom>
          <a:noFill/>
          <a:ln/>
        </p:spPr>
        <p:txBody>
          <a:bodyPr wrap="square" lIns="0" tIns="0" rIns="0" bIns="0" rtlCol="0" anchor="t"/>
          <a:lstStyle/>
          <a:p>
            <a:pPr marL="0" indent="0">
              <a:lnSpc>
                <a:spcPts val="2400"/>
              </a:lnSpc>
              <a:buNone/>
            </a:pPr>
            <a:r>
              <a:rPr lang="en-US" sz="1500" dirty="0">
                <a:solidFill>
                  <a:srgbClr val="F9EEE7"/>
                </a:solidFill>
                <a:latin typeface="Quattrocento" pitchFamily="34" charset="0"/>
                <a:ea typeface="Quattrocento" pitchFamily="34" charset="-122"/>
                <a:cs typeface="Quattrocento" pitchFamily="34" charset="-120"/>
              </a:rPr>
              <a:t>Collaborating with Egyptian tourism authorities and cultural institutions to further enhance the system's capabilities.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580</Words>
  <Application>Microsoft Office PowerPoint</Application>
  <PresentationFormat>Custom</PresentationFormat>
  <Paragraphs>73</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Renad mohamed fawzy</cp:lastModifiedBy>
  <cp:revision>2</cp:revision>
  <dcterms:created xsi:type="dcterms:W3CDTF">2024-10-16T17:16:37Z</dcterms:created>
  <dcterms:modified xsi:type="dcterms:W3CDTF">2024-10-24T17:37:03Z</dcterms:modified>
</cp:coreProperties>
</file>